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6" r:id="rId2"/>
    <p:sldId id="257" r:id="rId3"/>
    <p:sldId id="258" r:id="rId4"/>
    <p:sldId id="263" r:id="rId5"/>
    <p:sldId id="264" r:id="rId6"/>
    <p:sldId id="259" r:id="rId7"/>
    <p:sldId id="262" r:id="rId8"/>
    <p:sldId id="267" r:id="rId9"/>
    <p:sldId id="268" r:id="rId10"/>
    <p:sldId id="260" r:id="rId11"/>
    <p:sldId id="265" r:id="rId12"/>
    <p:sldId id="266" r:id="rId13"/>
    <p:sldId id="261"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533"/>
  </p:normalViewPr>
  <p:slideViewPr>
    <p:cSldViewPr snapToGrid="0" snapToObjects="1">
      <p:cViewPr varScale="1">
        <p:scale>
          <a:sx n="91" d="100"/>
          <a:sy n="91" d="100"/>
        </p:scale>
        <p:origin x="2240" y="1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A1DEFF6-358F-2140-AB97-24ECFB1B751D}" type="datetimeFigureOut">
              <a:rPr lang="en-US" smtClean="0"/>
              <a:t>11/2/22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F3F872D-E033-464F-86B4-3A3D1115570B}" type="slidenum">
              <a:rPr lang="en-US" smtClean="0"/>
              <a:t>‹#›</a:t>
            </a:fld>
            <a:endParaRPr lang="en-US"/>
          </a:p>
        </p:txBody>
      </p:sp>
    </p:spTree>
    <p:extLst>
      <p:ext uri="{BB962C8B-B14F-4D97-AF65-F5344CB8AC3E}">
        <p14:creationId xmlns:p14="http://schemas.microsoft.com/office/powerpoint/2010/main" val="178182971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complainant is not</a:t>
            </a:r>
            <a:r>
              <a:rPr lang="en-US" baseline="0" dirty="0"/>
              <a:t> always the person who files the Title IX complaint*</a:t>
            </a:r>
            <a:endParaRPr lang="en-US" dirty="0"/>
          </a:p>
        </p:txBody>
      </p:sp>
      <p:sp>
        <p:nvSpPr>
          <p:cNvPr id="4" name="Slide Number Placeholder 3"/>
          <p:cNvSpPr>
            <a:spLocks noGrp="1"/>
          </p:cNvSpPr>
          <p:nvPr>
            <p:ph type="sldNum" sz="quarter" idx="10"/>
          </p:nvPr>
        </p:nvSpPr>
        <p:spPr/>
        <p:txBody>
          <a:bodyPr/>
          <a:lstStyle/>
          <a:p>
            <a:fld id="{4F3F872D-E033-464F-86B4-3A3D1115570B}" type="slidenum">
              <a:rPr lang="en-US" smtClean="0"/>
              <a:t>4</a:t>
            </a:fld>
            <a:endParaRPr lang="en-US"/>
          </a:p>
        </p:txBody>
      </p:sp>
    </p:spTree>
    <p:extLst>
      <p:ext uri="{BB962C8B-B14F-4D97-AF65-F5344CB8AC3E}">
        <p14:creationId xmlns:p14="http://schemas.microsoft.com/office/powerpoint/2010/main" val="25536203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Questions and evidence about the complainant’s sexual predisposition or prior sexual behavior are not relevant, unless such questions and evidence about the complainant’s prior sexual behavior are offered to prove that someone other than the respondent committed the conduct alleged by the complainant, or if the questions and evidence concern specific incidents of the complainant’s prior sexual behavior with respect to the respondent and are offered to prove consent.</a:t>
            </a:r>
          </a:p>
        </p:txBody>
      </p:sp>
      <p:sp>
        <p:nvSpPr>
          <p:cNvPr id="4" name="Slide Number Placeholder 3"/>
          <p:cNvSpPr>
            <a:spLocks noGrp="1"/>
          </p:cNvSpPr>
          <p:nvPr>
            <p:ph type="sldNum" sz="quarter" idx="10"/>
          </p:nvPr>
        </p:nvSpPr>
        <p:spPr/>
        <p:txBody>
          <a:bodyPr/>
          <a:lstStyle/>
          <a:p>
            <a:fld id="{4F3F872D-E033-464F-86B4-3A3D1115570B}" type="slidenum">
              <a:rPr lang="en-US" smtClean="0"/>
              <a:t>13</a:t>
            </a:fld>
            <a:endParaRPr lang="en-US"/>
          </a:p>
        </p:txBody>
      </p:sp>
    </p:spTree>
    <p:extLst>
      <p:ext uri="{BB962C8B-B14F-4D97-AF65-F5344CB8AC3E}">
        <p14:creationId xmlns:p14="http://schemas.microsoft.com/office/powerpoint/2010/main" val="27858231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F150D65-C64D-44FB-9152-4CC2DE0C9198}" type="datetime1">
              <a:rPr lang="en-US" smtClean="0"/>
              <a:pPr/>
              <a:t>11/2/22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BEB0A-9E3D-4B14-9782-E2AE3DA60D96}" type="slidenum">
              <a:rPr lang="en-US" smtClean="0"/>
              <a:pPr/>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2635EB0-D091-417E-ACD5-D65E1C7D8524}" type="datetime1">
              <a:rPr lang="en-US" smtClean="0"/>
              <a:pPr/>
              <a:t>11/2/22</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FCA09F9-C7D6-4C52-A7E8-5101239A0BA2}" type="datetime1">
              <a:rPr lang="en-US" smtClean="0"/>
              <a:pPr/>
              <a:t>11/2/22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FFE64A4-35FB-42B6-9183-2C0CE0E36649}" type="datetime1">
              <a:rPr lang="en-US" smtClean="0"/>
              <a:pPr/>
              <a:t>11/2/22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2683B9-6ECA-47FA-93CF-B124A0FAC208}" type="datetime1">
              <a:rPr lang="en-US" smtClean="0"/>
              <a:pPr/>
              <a:t>11/2/22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BEB0A-9E3D-4B14-9782-E2AE3DA60D96}" type="slidenum">
              <a:rPr lang="en-US" smtClean="0"/>
              <a:pPr/>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05FF66B-9476-4BB3-85E9-E01854F07F90}" type="datetime1">
              <a:rPr lang="en-US" smtClean="0"/>
              <a:pPr/>
              <a:t>11/2/22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6B23FBD-8F7D-4F85-8085-67BFDB05CB71}" type="datetime1">
              <a:rPr lang="en-US" smtClean="0"/>
              <a:pPr/>
              <a:t>11/2/22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EBEB0A-9E3D-4B14-9782-E2AE3DA60D96}" type="slidenum">
              <a:rPr lang="en-US" smtClean="0"/>
              <a:pPr/>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65D789A-1220-4441-8676-44A034051BFD}" type="datetime1">
              <a:rPr lang="en-US" smtClean="0"/>
              <a:pPr/>
              <a:t>11/2/22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98A266-E364-4B5E-98DD-432668182E1E}" type="datetime1">
              <a:rPr lang="en-US" smtClean="0"/>
              <a:pPr/>
              <a:t>11/2/22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a:t>Click to edit Master title style</a:t>
            </a:r>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93F2040-9975-4642-A906-1DF87F8BE202}" type="datetime1">
              <a:rPr lang="en-US" smtClean="0"/>
              <a:pPr/>
              <a:t>11/2/22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BEB0A-9E3D-4B14-9782-E2AE3DA60D96}" type="slidenum">
              <a:rPr lang="en-US" smtClean="0"/>
              <a:pPr/>
              <a:t>‹#›</a:t>
            </a:fld>
            <a:endParaRPr lang="en-US"/>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1E52B4A-BA08-4841-AB08-A0D822ABC34D}" type="datetime1">
              <a:rPr lang="en-US" smtClean="0"/>
              <a:pPr/>
              <a:t>11/2/22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75D48070-6A81-47D0-9810-1540B9FEFF61}" type="datetime1">
              <a:rPr lang="en-US" smtClean="0"/>
              <a:pPr/>
              <a:t>11/2/22</a:t>
            </a:fld>
            <a:endParaRPr lang="en-US"/>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n-US" dirty="0"/>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FEBEB0A-9E3D-4B14-9782-E2AE3DA60D96}" type="slidenum">
              <a:rPr lang="en-US" smtClean="0"/>
              <a:pPr/>
              <a:t>‹#›</a:t>
            </a:fld>
            <a:endParaRPr lang="en-US" dirty="0"/>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latin typeface="Times New Roman"/>
                <a:cs typeface="Times New Roman"/>
              </a:rPr>
              <a:t>Title IX</a:t>
            </a:r>
          </a:p>
        </p:txBody>
      </p:sp>
      <p:sp>
        <p:nvSpPr>
          <p:cNvPr id="3" name="Subtitle 2"/>
          <p:cNvSpPr>
            <a:spLocks noGrp="1"/>
          </p:cNvSpPr>
          <p:nvPr>
            <p:ph type="subTitle" idx="1"/>
          </p:nvPr>
        </p:nvSpPr>
        <p:spPr>
          <a:xfrm>
            <a:off x="762000" y="5130800"/>
            <a:ext cx="6858000" cy="584200"/>
          </a:xfrm>
        </p:spPr>
        <p:txBody>
          <a:bodyPr>
            <a:normAutofit/>
          </a:bodyPr>
          <a:lstStyle/>
          <a:p>
            <a:r>
              <a:rPr lang="en-US" sz="2000" dirty="0"/>
              <a:t>As amended by The Final Rule to take effect August 14, 2020</a:t>
            </a:r>
          </a:p>
        </p:txBody>
      </p:sp>
    </p:spTree>
    <p:extLst>
      <p:ext uri="{BB962C8B-B14F-4D97-AF65-F5344CB8AC3E}">
        <p14:creationId xmlns:p14="http://schemas.microsoft.com/office/powerpoint/2010/main" val="15736737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473200"/>
            <a:ext cx="7543800" cy="4902200"/>
          </a:xfrm>
        </p:spPr>
        <p:txBody>
          <a:bodyPr>
            <a:normAutofit lnSpcReduction="10000"/>
          </a:bodyPr>
          <a:lstStyle/>
          <a:p>
            <a:r>
              <a:rPr lang="en-US" dirty="0"/>
              <a:t>Determine whether the complaint should be dismissed</a:t>
            </a:r>
          </a:p>
          <a:p>
            <a:pPr marL="320040" lvl="1" indent="0">
              <a:buNone/>
            </a:pPr>
            <a:endParaRPr lang="en-US" b="1" u="sng" dirty="0"/>
          </a:p>
          <a:p>
            <a:pPr marL="320040" lvl="1" indent="0">
              <a:buNone/>
            </a:pPr>
            <a:r>
              <a:rPr lang="en-US" b="1" u="sng" dirty="0"/>
              <a:t>Mandatory Dismissals of Complaints</a:t>
            </a:r>
            <a:endParaRPr lang="en-US" dirty="0"/>
          </a:p>
          <a:p>
            <a:pPr marL="0" indent="0">
              <a:buNone/>
            </a:pPr>
            <a:r>
              <a:rPr lang="en-US" dirty="0"/>
              <a:t>The School must dismiss a complaint of harassment on the basis of sex when:</a:t>
            </a:r>
          </a:p>
          <a:p>
            <a:pPr marL="457200" lvl="0" indent="-457200">
              <a:buFont typeface="+mj-lt"/>
              <a:buAutoNum type="arabicPeriod"/>
            </a:pPr>
            <a:r>
              <a:rPr lang="en-US" dirty="0"/>
              <a:t>The conduct in the complaint does not meet the definition of sexual harassment;</a:t>
            </a:r>
          </a:p>
          <a:p>
            <a:pPr marL="457200" lvl="0" indent="-457200">
              <a:buFont typeface="+mj-lt"/>
              <a:buAutoNum type="arabicPeriod"/>
            </a:pPr>
            <a:r>
              <a:rPr lang="en-US" dirty="0"/>
              <a:t>The alleged sexual harassment did not occur within the school’s education program or a school activity;</a:t>
            </a:r>
          </a:p>
          <a:p>
            <a:pPr marL="457200" lvl="0" indent="-457200">
              <a:buFont typeface="+mj-lt"/>
              <a:buAutoNum type="arabicPeriod"/>
            </a:pPr>
            <a:r>
              <a:rPr lang="en-US" dirty="0"/>
              <a:t>The alleged sexual harassment did not occur in the United States at all.</a:t>
            </a:r>
          </a:p>
          <a:p>
            <a:pPr marL="0" lvl="0" indent="0">
              <a:buNone/>
            </a:pPr>
            <a:r>
              <a:rPr lang="en-US" dirty="0"/>
              <a:t>Complaints falling into these categories can still be processed under the school’s code of conduct.</a:t>
            </a:r>
          </a:p>
          <a:p>
            <a:pPr lvl="1"/>
            <a:endParaRPr lang="en-US" dirty="0"/>
          </a:p>
        </p:txBody>
      </p:sp>
      <p:sp>
        <p:nvSpPr>
          <p:cNvPr id="4" name="Title 1"/>
          <p:cNvSpPr txBox="1">
            <a:spLocks/>
          </p:cNvSpPr>
          <p:nvPr/>
        </p:nvSpPr>
        <p:spPr>
          <a:xfrm>
            <a:off x="381000" y="152400"/>
            <a:ext cx="6781800" cy="1206500"/>
          </a:xfrm>
          <a:prstGeom prst="rect">
            <a:avLst/>
          </a:prstGeom>
        </p:spPr>
        <p:txBody>
          <a:bodyPr vert="horz" lIns="91440" tIns="45720" rIns="91440" bIns="45720" rtlCol="0" anchor="b" anchorCtr="0">
            <a:normAutofit/>
          </a:bodyPr>
          <a:lst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a:latin typeface="Times New Roman"/>
                <a:cs typeface="Times New Roman"/>
              </a:rPr>
              <a:t>Step Four:</a:t>
            </a:r>
          </a:p>
        </p:txBody>
      </p:sp>
    </p:spTree>
    <p:extLst>
      <p:ext uri="{BB962C8B-B14F-4D97-AF65-F5344CB8AC3E}">
        <p14:creationId xmlns:p14="http://schemas.microsoft.com/office/powerpoint/2010/main" val="9322653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762000" y="1041400"/>
            <a:ext cx="7543800" cy="4559300"/>
          </a:xfrm>
        </p:spPr>
        <p:txBody>
          <a:bodyPr>
            <a:normAutofit fontScale="92500" lnSpcReduction="10000"/>
          </a:bodyPr>
          <a:lstStyle/>
          <a:p>
            <a:r>
              <a:rPr lang="en-US" dirty="0"/>
              <a:t>Determine whether the complaint should be dismissed</a:t>
            </a:r>
          </a:p>
          <a:p>
            <a:pPr marL="320040" lvl="1" indent="0">
              <a:buNone/>
            </a:pPr>
            <a:endParaRPr lang="en-US" b="1" u="sng" dirty="0"/>
          </a:p>
          <a:p>
            <a:pPr marL="320040" lvl="1" indent="0">
              <a:buNone/>
            </a:pPr>
            <a:r>
              <a:rPr lang="en-US" b="1" u="sng" dirty="0"/>
              <a:t>Discretionary Dismissals of Complaints</a:t>
            </a:r>
            <a:endParaRPr lang="en-US" dirty="0"/>
          </a:p>
          <a:p>
            <a:pPr marL="0" indent="0">
              <a:buNone/>
            </a:pPr>
            <a:r>
              <a:rPr lang="en-US" dirty="0"/>
              <a:t>The School may dismiss a complaint of harassment on the basis of sex when:</a:t>
            </a:r>
          </a:p>
          <a:p>
            <a:pPr marL="457200" lvl="0" indent="-457200">
              <a:buFont typeface="+mj-lt"/>
              <a:buAutoNum type="arabicPeriod"/>
            </a:pPr>
            <a:r>
              <a:rPr lang="en-US" dirty="0"/>
              <a:t>The Complainant notifies the Title IX Coordinator in writing that the complainant wishes to withdrawal some or all of the allegations within the formal complaint;</a:t>
            </a:r>
          </a:p>
          <a:p>
            <a:pPr marL="457200" lvl="0" indent="-457200">
              <a:buFont typeface="+mj-lt"/>
              <a:buAutoNum type="arabicPeriod"/>
            </a:pPr>
            <a:r>
              <a:rPr lang="en-US" dirty="0"/>
              <a:t>If the respondent no longer is enrolled in the school, or employed by the school; or</a:t>
            </a:r>
          </a:p>
          <a:p>
            <a:pPr marL="457200" lvl="0" indent="-457200">
              <a:buFont typeface="+mj-lt"/>
              <a:buAutoNum type="arabicPeriod"/>
            </a:pPr>
            <a:r>
              <a:rPr lang="en-US" dirty="0"/>
              <a:t>If specific circumstances prevent the school from gathering evidence sufficient to reach a determination about the allegations. </a:t>
            </a:r>
          </a:p>
          <a:p>
            <a:pPr lvl="1"/>
            <a:endParaRPr lang="en-US" dirty="0"/>
          </a:p>
        </p:txBody>
      </p:sp>
    </p:spTree>
    <p:extLst>
      <p:ext uri="{BB962C8B-B14F-4D97-AF65-F5344CB8AC3E}">
        <p14:creationId xmlns:p14="http://schemas.microsoft.com/office/powerpoint/2010/main" val="25792269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17500" y="177800"/>
            <a:ext cx="6781800" cy="939800"/>
          </a:xfrm>
          <a:prstGeom prst="rect">
            <a:avLst/>
          </a:prstGeom>
        </p:spPr>
        <p:txBody>
          <a:bodyPr vert="horz" lIns="91440" tIns="45720" rIns="91440" bIns="45720" rtlCol="0" anchor="b" anchorCtr="0">
            <a:normAutofit/>
          </a:bodyPr>
          <a:lst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a:latin typeface="Times New Roman"/>
                <a:cs typeface="Times New Roman"/>
              </a:rPr>
              <a:t>Step Five:</a:t>
            </a:r>
          </a:p>
        </p:txBody>
      </p:sp>
      <p:sp>
        <p:nvSpPr>
          <p:cNvPr id="6" name="Content Placeholder 2"/>
          <p:cNvSpPr>
            <a:spLocks noGrp="1"/>
          </p:cNvSpPr>
          <p:nvPr>
            <p:ph idx="1"/>
          </p:nvPr>
        </p:nvSpPr>
        <p:spPr>
          <a:xfrm>
            <a:off x="762000" y="2082800"/>
            <a:ext cx="7797800" cy="4292600"/>
          </a:xfrm>
        </p:spPr>
        <p:txBody>
          <a:bodyPr>
            <a:normAutofit/>
          </a:bodyPr>
          <a:lstStyle/>
          <a:p>
            <a:pPr marL="0" indent="0">
              <a:buNone/>
            </a:pPr>
            <a:endParaRPr lang="en-US" dirty="0"/>
          </a:p>
          <a:p>
            <a:r>
              <a:rPr lang="en-US" dirty="0"/>
              <a:t>Provide equal opportunity to all parties to provide witnesses and evidence, including written expert testimony and </a:t>
            </a:r>
            <a:r>
              <a:rPr lang="en-US" dirty="0" err="1"/>
              <a:t>inculpatory</a:t>
            </a:r>
            <a:r>
              <a:rPr lang="en-US" dirty="0"/>
              <a:t> and exculpatory evidence. </a:t>
            </a:r>
          </a:p>
          <a:p>
            <a:pPr marL="0" indent="0">
              <a:buNone/>
            </a:pPr>
            <a:endParaRPr lang="en-US" dirty="0"/>
          </a:p>
          <a:p>
            <a:r>
              <a:rPr lang="en-US" dirty="0"/>
              <a:t>Parties cannot be prevented from discussing the allegations or collecting relevant evidence.</a:t>
            </a:r>
          </a:p>
          <a:p>
            <a:pPr lvl="1"/>
            <a:endParaRPr lang="en-US" dirty="0"/>
          </a:p>
          <a:p>
            <a:endParaRPr lang="en-US" dirty="0"/>
          </a:p>
          <a:p>
            <a:endParaRPr lang="en-US" dirty="0"/>
          </a:p>
          <a:p>
            <a:pPr marL="320040" lvl="1" indent="0">
              <a:buNone/>
            </a:pPr>
            <a:endParaRPr lang="en-US" b="1" u="sng" dirty="0"/>
          </a:p>
        </p:txBody>
      </p:sp>
      <p:sp>
        <p:nvSpPr>
          <p:cNvPr id="8" name="Content Placeholder 2"/>
          <p:cNvSpPr txBox="1">
            <a:spLocks/>
          </p:cNvSpPr>
          <p:nvPr/>
        </p:nvSpPr>
        <p:spPr>
          <a:xfrm>
            <a:off x="152400" y="1562100"/>
            <a:ext cx="7543800" cy="609600"/>
          </a:xfrm>
          <a:prstGeom prst="rect">
            <a:avLst/>
          </a:prstGeom>
        </p:spPr>
        <p:txBody>
          <a:bodyPr vert="horz" lIns="91440" tIns="45720" rIns="91440" bIns="45720" rtlCol="0" anchor="ctr" anchorCtr="0">
            <a:normAutofit/>
          </a:bodyPr>
          <a:lst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a:lstStyle>
          <a:p>
            <a:r>
              <a:rPr lang="en-US" dirty="0"/>
              <a:t>The Investigator Gathers Information</a:t>
            </a:r>
          </a:p>
          <a:p>
            <a:endParaRPr lang="en-US" dirty="0"/>
          </a:p>
          <a:p>
            <a:pPr marL="320040" lvl="1" indent="0">
              <a:buFont typeface="Arial" pitchFamily="34" charset="0"/>
              <a:buNone/>
            </a:pPr>
            <a:endParaRPr lang="en-US" b="1" u="sng" dirty="0"/>
          </a:p>
        </p:txBody>
      </p:sp>
    </p:spTree>
    <p:extLst>
      <p:ext uri="{BB962C8B-B14F-4D97-AF65-F5344CB8AC3E}">
        <p14:creationId xmlns:p14="http://schemas.microsoft.com/office/powerpoint/2010/main" val="18517071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685800"/>
            <a:ext cx="7543800" cy="5575300"/>
          </a:xfrm>
        </p:spPr>
        <p:txBody>
          <a:bodyPr>
            <a:normAutofit/>
          </a:bodyPr>
          <a:lstStyle/>
          <a:p>
            <a:r>
              <a:rPr lang="en-US" dirty="0"/>
              <a:t>Conduct Interviews</a:t>
            </a:r>
          </a:p>
          <a:p>
            <a:pPr lvl="1"/>
            <a:r>
              <a:rPr lang="en-US" dirty="0"/>
              <a:t>Provide the respondent with written notice prior to any interviews or meeting involving the Title IX complaint. The notice will include the date, time, location, participants, and purpose of the interview/meeting and will allow </a:t>
            </a:r>
            <a:r>
              <a:rPr lang="en-US"/>
              <a:t>the respondent enough </a:t>
            </a:r>
            <a:r>
              <a:rPr lang="en-US" dirty="0"/>
              <a:t>time to properly prepare for the meeting. </a:t>
            </a:r>
          </a:p>
          <a:p>
            <a:r>
              <a:rPr lang="en-US" dirty="0"/>
              <a:t>Allow for Written Questions</a:t>
            </a:r>
          </a:p>
          <a:p>
            <a:pPr lvl="1"/>
            <a:r>
              <a:rPr lang="en-US" dirty="0"/>
              <a:t>Parties have the opportunity to provide relevant written questions to each other before the decision maker reaches a determination. In the event the decision maker decides not to allow a particular question, the decision maker must explain to the parties why the question is not relevant to the determination. </a:t>
            </a:r>
          </a:p>
          <a:p>
            <a:pPr lvl="1"/>
            <a:endParaRPr lang="en-US" dirty="0"/>
          </a:p>
          <a:p>
            <a:endParaRPr lang="en-US" dirty="0"/>
          </a:p>
        </p:txBody>
      </p:sp>
    </p:spTree>
    <p:extLst>
      <p:ext uri="{BB962C8B-B14F-4D97-AF65-F5344CB8AC3E}">
        <p14:creationId xmlns:p14="http://schemas.microsoft.com/office/powerpoint/2010/main" val="24485538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231900"/>
            <a:ext cx="7543800" cy="5105400"/>
          </a:xfrm>
        </p:spPr>
        <p:txBody>
          <a:bodyPr>
            <a:normAutofit fontScale="92500" lnSpcReduction="20000"/>
          </a:bodyPr>
          <a:lstStyle/>
          <a:p>
            <a:r>
              <a:rPr lang="en-US" dirty="0"/>
              <a:t>The Opportunity for Inspection and Response</a:t>
            </a:r>
          </a:p>
          <a:p>
            <a:endParaRPr lang="en-US" dirty="0"/>
          </a:p>
          <a:p>
            <a:r>
              <a:rPr lang="en-US" dirty="0"/>
              <a:t>After the evidence is collected, the parties must be provided with the evidence and given ten days to respond to the evidence in writing.  If a party submits a response to the evidence, the investigator must consider that response before finalizing the investigative report. </a:t>
            </a:r>
          </a:p>
          <a:p>
            <a:endParaRPr lang="en-US" dirty="0"/>
          </a:p>
          <a:p>
            <a:r>
              <a:rPr lang="en-US" dirty="0"/>
              <a:t>The investigator will then prepare an investigative report regarding the allegations in the complaint. The report will fairly summarize the evidence the school gathered about the alleged incident. </a:t>
            </a:r>
          </a:p>
          <a:p>
            <a:pPr marL="0" indent="0">
              <a:buNone/>
            </a:pPr>
            <a:endParaRPr lang="en-US" dirty="0"/>
          </a:p>
          <a:p>
            <a:r>
              <a:rPr lang="en-US" dirty="0"/>
              <a:t>Once finalized, the report must be submitted to the parties in electronic form, or a hard copy. The parties then have another 10 days to provide additional information before a determination is made.  </a:t>
            </a:r>
          </a:p>
          <a:p>
            <a:endParaRPr lang="en-US" dirty="0"/>
          </a:p>
        </p:txBody>
      </p:sp>
      <p:sp>
        <p:nvSpPr>
          <p:cNvPr id="4" name="Title 1"/>
          <p:cNvSpPr txBox="1">
            <a:spLocks/>
          </p:cNvSpPr>
          <p:nvPr/>
        </p:nvSpPr>
        <p:spPr>
          <a:xfrm>
            <a:off x="317500" y="177800"/>
            <a:ext cx="6781800" cy="939800"/>
          </a:xfrm>
          <a:prstGeom prst="rect">
            <a:avLst/>
          </a:prstGeom>
        </p:spPr>
        <p:txBody>
          <a:bodyPr vert="horz" lIns="91440" tIns="45720" rIns="91440" bIns="45720" rtlCol="0" anchor="b" anchorCtr="0">
            <a:normAutofit/>
          </a:bodyPr>
          <a:lst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a:latin typeface="Times New Roman"/>
                <a:cs typeface="Times New Roman"/>
              </a:rPr>
              <a:t>Step Six:</a:t>
            </a:r>
          </a:p>
        </p:txBody>
      </p:sp>
    </p:spTree>
    <p:extLst>
      <p:ext uri="{BB962C8B-B14F-4D97-AF65-F5344CB8AC3E}">
        <p14:creationId xmlns:p14="http://schemas.microsoft.com/office/powerpoint/2010/main" val="29791772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63600" y="1143000"/>
            <a:ext cx="7543800" cy="4635500"/>
          </a:xfrm>
        </p:spPr>
        <p:txBody>
          <a:bodyPr>
            <a:normAutofit/>
          </a:bodyPr>
          <a:lstStyle/>
          <a:p>
            <a:r>
              <a:rPr lang="en-US" dirty="0"/>
              <a:t>The Determination</a:t>
            </a:r>
          </a:p>
          <a:p>
            <a:pPr marL="0" indent="0">
              <a:buNone/>
            </a:pPr>
            <a:endParaRPr lang="en-US" dirty="0"/>
          </a:p>
          <a:p>
            <a:r>
              <a:rPr lang="en-US" dirty="0"/>
              <a:t>The decision maker will objectively review the relevant evidence and investigative report to reach conclusions about whether the respondent engaged in the alleged harassment. </a:t>
            </a:r>
          </a:p>
          <a:p>
            <a:r>
              <a:rPr lang="en-US" dirty="0"/>
              <a:t>The decision maker must use independent judgment, so the decision maker is not the same person who conducted the investigation and cannot be the school’s Title IX Coordinator.</a:t>
            </a:r>
          </a:p>
          <a:p>
            <a:endParaRPr lang="en-US" dirty="0"/>
          </a:p>
        </p:txBody>
      </p:sp>
      <p:sp>
        <p:nvSpPr>
          <p:cNvPr id="4" name="Title 1"/>
          <p:cNvSpPr txBox="1">
            <a:spLocks/>
          </p:cNvSpPr>
          <p:nvPr/>
        </p:nvSpPr>
        <p:spPr>
          <a:xfrm>
            <a:off x="317500" y="177800"/>
            <a:ext cx="6781800" cy="939800"/>
          </a:xfrm>
          <a:prstGeom prst="rect">
            <a:avLst/>
          </a:prstGeom>
        </p:spPr>
        <p:txBody>
          <a:bodyPr vert="horz" lIns="91440" tIns="45720" rIns="91440" bIns="45720" rtlCol="0" anchor="b" anchorCtr="0">
            <a:normAutofit/>
          </a:bodyPr>
          <a:lst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a:latin typeface="Times New Roman"/>
                <a:cs typeface="Times New Roman"/>
              </a:rPr>
              <a:t>Step Seven:</a:t>
            </a:r>
          </a:p>
        </p:txBody>
      </p:sp>
    </p:spTree>
    <p:extLst>
      <p:ext uri="{BB962C8B-B14F-4D97-AF65-F5344CB8AC3E}">
        <p14:creationId xmlns:p14="http://schemas.microsoft.com/office/powerpoint/2010/main" val="23825427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571500"/>
            <a:ext cx="7543800" cy="5740400"/>
          </a:xfrm>
        </p:spPr>
        <p:txBody>
          <a:bodyPr>
            <a:normAutofit fontScale="77500" lnSpcReduction="20000"/>
          </a:bodyPr>
          <a:lstStyle/>
          <a:p>
            <a:pPr lvl="0"/>
            <a:r>
              <a:rPr lang="en-US" dirty="0"/>
              <a:t>The determination must be written and include at a minimum, the following information:</a:t>
            </a:r>
          </a:p>
          <a:p>
            <a:pPr marL="0" lvl="0" indent="0">
              <a:buNone/>
            </a:pPr>
            <a:endParaRPr lang="en-US" dirty="0"/>
          </a:p>
          <a:p>
            <a:pPr marL="457200" lvl="0" indent="-457200">
              <a:buFont typeface="+mj-lt"/>
              <a:buAutoNum type="arabicPeriod"/>
            </a:pPr>
            <a:r>
              <a:rPr lang="en-US" dirty="0"/>
              <a:t>The school’s policy/policies that were alleged to be violated;</a:t>
            </a:r>
          </a:p>
          <a:p>
            <a:pPr marL="457200" lvl="0" indent="-457200">
              <a:buFont typeface="+mj-lt"/>
              <a:buAutoNum type="arabicPeriod"/>
            </a:pPr>
            <a:r>
              <a:rPr lang="en-US" dirty="0"/>
              <a:t>A description of the procedural steps that were taken (including notices sent, interviews conducted, evidence gathered);</a:t>
            </a:r>
          </a:p>
          <a:p>
            <a:pPr marL="457200" lvl="0" indent="-457200">
              <a:buFont typeface="+mj-lt"/>
              <a:buAutoNum type="arabicPeriod"/>
            </a:pPr>
            <a:r>
              <a:rPr lang="en-US" dirty="0"/>
              <a:t>A section detailing the findings of fact;</a:t>
            </a:r>
          </a:p>
          <a:p>
            <a:pPr marL="457200" lvl="0" indent="-457200">
              <a:buFont typeface="+mj-lt"/>
              <a:buAutoNum type="arabicPeriod"/>
            </a:pPr>
            <a:r>
              <a:rPr lang="en-US" dirty="0"/>
              <a:t>A conclusion section that applies the facts to the relevant policy/policies;</a:t>
            </a:r>
          </a:p>
          <a:p>
            <a:pPr marL="457200" lvl="0" indent="-457200">
              <a:buFont typeface="+mj-lt"/>
              <a:buAutoNum type="arabicPeriod"/>
            </a:pPr>
            <a:r>
              <a:rPr lang="en-US" dirty="0"/>
              <a:t>A statement and rational regarding the ultimate determination of responsibility;</a:t>
            </a:r>
          </a:p>
          <a:p>
            <a:pPr marL="457200" lvl="0" indent="-457200">
              <a:buFont typeface="+mj-lt"/>
              <a:buAutoNum type="arabicPeriod"/>
            </a:pPr>
            <a:r>
              <a:rPr lang="en-US" dirty="0"/>
              <a:t>Any disciplinary sanctions the school will impose and any remedies to the complainant if applicable;</a:t>
            </a:r>
          </a:p>
          <a:p>
            <a:pPr marL="457200" lvl="0" indent="-457200">
              <a:buFont typeface="+mj-lt"/>
              <a:buAutoNum type="arabicPeriod"/>
            </a:pPr>
            <a:r>
              <a:rPr lang="en-US" dirty="0"/>
              <a:t>A statement of the rational for the remedies to the complaint and how those remedies will restore or preserve equal access;</a:t>
            </a:r>
          </a:p>
          <a:p>
            <a:pPr marL="457200" lvl="0" indent="-457200">
              <a:buFont typeface="+mj-lt"/>
              <a:buAutoNum type="arabicPeriod"/>
            </a:pPr>
            <a:r>
              <a:rPr lang="en-US" dirty="0"/>
              <a:t>A statement of the school’s procedures and a statement regarding the parties’ rights to appeal the initial determination of responsibility and the permissible basis for an appeal.</a:t>
            </a:r>
          </a:p>
          <a:p>
            <a:pPr marL="0" indent="0">
              <a:buNone/>
            </a:pPr>
            <a:r>
              <a:rPr lang="en-US" dirty="0"/>
              <a:t> </a:t>
            </a:r>
          </a:p>
          <a:p>
            <a:r>
              <a:rPr lang="en-US" dirty="0"/>
              <a:t>The determination must be sent to the parties simultaneously along with the appeals information.</a:t>
            </a:r>
          </a:p>
          <a:p>
            <a:endParaRPr lang="en-US" dirty="0"/>
          </a:p>
        </p:txBody>
      </p:sp>
    </p:spTree>
    <p:extLst>
      <p:ext uri="{BB962C8B-B14F-4D97-AF65-F5344CB8AC3E}">
        <p14:creationId xmlns:p14="http://schemas.microsoft.com/office/powerpoint/2010/main" val="37047763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6781800" cy="1600200"/>
          </a:xfrm>
        </p:spPr>
        <p:txBody>
          <a:bodyPr/>
          <a:lstStyle/>
          <a:p>
            <a:r>
              <a:rPr lang="en-US" dirty="0">
                <a:latin typeface="Times New Roman"/>
                <a:cs typeface="Times New Roman"/>
              </a:rPr>
              <a:t>Appeals</a:t>
            </a:r>
          </a:p>
        </p:txBody>
      </p:sp>
      <p:sp>
        <p:nvSpPr>
          <p:cNvPr id="3" name="Content Placeholder 2"/>
          <p:cNvSpPr>
            <a:spLocks noGrp="1"/>
          </p:cNvSpPr>
          <p:nvPr>
            <p:ph idx="1"/>
          </p:nvPr>
        </p:nvSpPr>
        <p:spPr>
          <a:xfrm>
            <a:off x="762000" y="1879600"/>
            <a:ext cx="7543800" cy="3886200"/>
          </a:xfrm>
        </p:spPr>
        <p:txBody>
          <a:bodyPr>
            <a:normAutofit fontScale="92500" lnSpcReduction="20000"/>
          </a:bodyPr>
          <a:lstStyle/>
          <a:p>
            <a:r>
              <a:rPr lang="en-US" b="1" u="sng" dirty="0"/>
              <a:t>Grounds for Appeals</a:t>
            </a:r>
            <a:r>
              <a:rPr lang="en-US" dirty="0"/>
              <a:t> </a:t>
            </a:r>
          </a:p>
          <a:p>
            <a:pPr marL="457200" lvl="0" indent="-457200">
              <a:buFont typeface="+mj-lt"/>
              <a:buAutoNum type="arabicPeriod"/>
            </a:pPr>
            <a:r>
              <a:rPr lang="en-US" dirty="0"/>
              <a:t>If a party believes that procedural irregularity altered the outcome of the determination or dismissal.</a:t>
            </a:r>
          </a:p>
          <a:p>
            <a:pPr marL="457200" lvl="0" indent="-457200">
              <a:buFont typeface="+mj-lt"/>
              <a:buAutoNum type="arabicPeriod"/>
            </a:pPr>
            <a:r>
              <a:rPr lang="en-US" dirty="0"/>
              <a:t>New evidence has been discovered that was not reasonably available at the time of the determination or dismissal. *An appeal for this reason may occur after the five day appeal requirement but not after one year. </a:t>
            </a:r>
          </a:p>
          <a:p>
            <a:pPr marL="457200" indent="-457200">
              <a:buFont typeface="+mj-lt"/>
              <a:buAutoNum type="arabicPeriod"/>
            </a:pPr>
            <a:r>
              <a:rPr lang="en-US" dirty="0"/>
              <a:t>A conflict of interest on the part of a Title IX Coordinator, investigator who compiled evidence, or the decision maker existed, and that conflict of interest affected the determination or dismissal  You can offer more grounds for appeal; but the grounds must apply to both parties</a:t>
            </a:r>
          </a:p>
          <a:p>
            <a:endParaRPr lang="en-US" dirty="0"/>
          </a:p>
        </p:txBody>
      </p:sp>
    </p:spTree>
    <p:extLst>
      <p:ext uri="{BB962C8B-B14F-4D97-AF65-F5344CB8AC3E}">
        <p14:creationId xmlns:p14="http://schemas.microsoft.com/office/powerpoint/2010/main" val="33796515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685800"/>
            <a:ext cx="7543800" cy="5461000"/>
          </a:xfrm>
        </p:spPr>
        <p:txBody>
          <a:bodyPr>
            <a:normAutofit fontScale="92500"/>
          </a:bodyPr>
          <a:lstStyle/>
          <a:p>
            <a:r>
              <a:rPr lang="en-US" dirty="0"/>
              <a:t>To file an appeal, a party must notify the Title IX Coordinator in writing within 5 days that they wish to appeal the determination. </a:t>
            </a:r>
          </a:p>
          <a:p>
            <a:r>
              <a:rPr lang="en-US" dirty="0"/>
              <a:t>All parties will have an equal opportunity to submit a written statement supporting or challenging the determination. </a:t>
            </a:r>
          </a:p>
          <a:p>
            <a:r>
              <a:rPr lang="en-US" dirty="0"/>
              <a:t>The Title IX Coordinator will inform the parties that they have 7 days  to submit their written statements. </a:t>
            </a:r>
          </a:p>
          <a:p>
            <a:r>
              <a:rPr lang="en-US" dirty="0"/>
              <a:t>The person who will decide the appeal cannot be the decision maker, the investigator, or the Title IX Coordinator. Upon review of the parties’ written statements (if they so choose to provide them), and review the determination, the appeals decision maker will issue a written decision and send it to the parties simultaneously.  The determination becomes final after the appeals process.  </a:t>
            </a:r>
          </a:p>
          <a:p>
            <a:endParaRPr lang="en-US" dirty="0"/>
          </a:p>
        </p:txBody>
      </p:sp>
    </p:spTree>
    <p:extLst>
      <p:ext uri="{BB962C8B-B14F-4D97-AF65-F5344CB8AC3E}">
        <p14:creationId xmlns:p14="http://schemas.microsoft.com/office/powerpoint/2010/main" val="18875003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0"/>
            <a:ext cx="6781800" cy="1600200"/>
          </a:xfrm>
        </p:spPr>
        <p:txBody>
          <a:bodyPr/>
          <a:lstStyle/>
          <a:p>
            <a:r>
              <a:rPr lang="en-US" dirty="0">
                <a:latin typeface="Times New Roman"/>
                <a:cs typeface="Times New Roman"/>
              </a:rPr>
              <a:t>Remedies</a:t>
            </a:r>
          </a:p>
        </p:txBody>
      </p:sp>
      <p:sp>
        <p:nvSpPr>
          <p:cNvPr id="3" name="Content Placeholder 2"/>
          <p:cNvSpPr>
            <a:spLocks noGrp="1"/>
          </p:cNvSpPr>
          <p:nvPr>
            <p:ph idx="1"/>
          </p:nvPr>
        </p:nvSpPr>
        <p:spPr>
          <a:xfrm>
            <a:off x="762000" y="1854200"/>
            <a:ext cx="7543800" cy="3886200"/>
          </a:xfrm>
        </p:spPr>
        <p:txBody>
          <a:bodyPr/>
          <a:lstStyle/>
          <a:p>
            <a:r>
              <a:rPr lang="en-US" dirty="0"/>
              <a:t>If the school makes a determination that sex discrimination/harassment did occur, the school will help effectively implement remedies for a complainant.</a:t>
            </a:r>
          </a:p>
          <a:p>
            <a:endParaRPr lang="en-US" dirty="0"/>
          </a:p>
          <a:p>
            <a:r>
              <a:rPr lang="en-US" dirty="0"/>
              <a:t>If upon the conclusion of this grievance process, discipline appears warranted, the school will follow the usual disciplinary process for students outlined within the student handbook. The school will also follow the required disciplinary process for school employees. </a:t>
            </a:r>
          </a:p>
          <a:p>
            <a:endParaRPr lang="en-US" dirty="0"/>
          </a:p>
          <a:p>
            <a:endParaRPr lang="en-US" dirty="0"/>
          </a:p>
        </p:txBody>
      </p:sp>
    </p:spTree>
    <p:extLst>
      <p:ext uri="{BB962C8B-B14F-4D97-AF65-F5344CB8AC3E}">
        <p14:creationId xmlns:p14="http://schemas.microsoft.com/office/powerpoint/2010/main" val="2778475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0692" y="567990"/>
            <a:ext cx="6781800" cy="1181335"/>
          </a:xfrm>
        </p:spPr>
        <p:txBody>
          <a:bodyPr/>
          <a:lstStyle/>
          <a:p>
            <a:r>
              <a:rPr lang="en-US" dirty="0">
                <a:latin typeface="Times New Roman"/>
                <a:cs typeface="Times New Roman"/>
              </a:rPr>
              <a:t>Background</a:t>
            </a:r>
            <a:r>
              <a:rPr lang="en-US" dirty="0"/>
              <a:t> </a:t>
            </a:r>
          </a:p>
        </p:txBody>
      </p:sp>
      <p:sp>
        <p:nvSpPr>
          <p:cNvPr id="3" name="Content Placeholder 2"/>
          <p:cNvSpPr>
            <a:spLocks noGrp="1"/>
          </p:cNvSpPr>
          <p:nvPr>
            <p:ph idx="1"/>
          </p:nvPr>
        </p:nvSpPr>
        <p:spPr>
          <a:xfrm>
            <a:off x="804048" y="2067958"/>
            <a:ext cx="7543800" cy="3886200"/>
          </a:xfrm>
        </p:spPr>
        <p:txBody>
          <a:bodyPr/>
          <a:lstStyle/>
          <a:p>
            <a:r>
              <a:rPr lang="en-US" dirty="0"/>
              <a:t>On May 6, 2020, the U.S. Department of Education released its Final Rule under Title IX of the Education Amendments of 1972. </a:t>
            </a:r>
          </a:p>
          <a:p>
            <a:r>
              <a:rPr lang="en-US" dirty="0"/>
              <a:t>The Final Rule amends numerous sections of Title IX and the requirements thereunder.  Such changes include, but are not limited to, a change to the definition of sexual harassment, how actual knowledge of sexual harassment is determined, how to train employees responsible for Title IX enforcement, and modifications to the appeals process.  </a:t>
            </a:r>
          </a:p>
          <a:p>
            <a:endParaRPr lang="en-US" dirty="0"/>
          </a:p>
        </p:txBody>
      </p:sp>
    </p:spTree>
    <p:extLst>
      <p:ext uri="{BB962C8B-B14F-4D97-AF65-F5344CB8AC3E}">
        <p14:creationId xmlns:p14="http://schemas.microsoft.com/office/powerpoint/2010/main" val="36559084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15900"/>
            <a:ext cx="9144000" cy="1041400"/>
          </a:xfrm>
        </p:spPr>
        <p:txBody>
          <a:bodyPr>
            <a:normAutofit/>
          </a:bodyPr>
          <a:lstStyle/>
          <a:p>
            <a:r>
              <a:rPr lang="en-US" sz="4500" dirty="0">
                <a:latin typeface="Times New Roman"/>
                <a:cs typeface="Times New Roman"/>
              </a:rPr>
              <a:t>New Definition of Sexual Harassment</a:t>
            </a:r>
          </a:p>
        </p:txBody>
      </p:sp>
      <p:sp>
        <p:nvSpPr>
          <p:cNvPr id="3" name="Content Placeholder 2"/>
          <p:cNvSpPr>
            <a:spLocks noGrp="1"/>
          </p:cNvSpPr>
          <p:nvPr>
            <p:ph idx="1"/>
          </p:nvPr>
        </p:nvSpPr>
        <p:spPr>
          <a:xfrm>
            <a:off x="762000" y="1485900"/>
            <a:ext cx="7543800" cy="4686300"/>
          </a:xfrm>
        </p:spPr>
        <p:txBody>
          <a:bodyPr>
            <a:normAutofit fontScale="85000" lnSpcReduction="10000"/>
          </a:bodyPr>
          <a:lstStyle/>
          <a:p>
            <a:pPr marL="0" indent="0">
              <a:buNone/>
            </a:pPr>
            <a:r>
              <a:rPr lang="en-US" dirty="0"/>
              <a:t>Conduct on the basis of sex that satisfies one or more of the following:</a:t>
            </a:r>
          </a:p>
          <a:p>
            <a:pPr lvl="0"/>
            <a:r>
              <a:rPr lang="en-US" dirty="0"/>
              <a:t>A school employee conditioning education benefits on participation in unwelcome sexual conduct (i.e. quid pro quo); or</a:t>
            </a:r>
          </a:p>
          <a:p>
            <a:pPr lvl="0"/>
            <a:r>
              <a:rPr lang="en-US" dirty="0"/>
              <a:t>Unwelcome conduct that a reasonable person would determine is so severe, pervasive, and objectively offensive that it effectively denies a person equal access to the school’s education program or activity; or</a:t>
            </a:r>
          </a:p>
          <a:p>
            <a:pPr lvl="0"/>
            <a:r>
              <a:rPr lang="en-US" dirty="0"/>
              <a:t>Sexual assault (as defined in the </a:t>
            </a:r>
            <a:r>
              <a:rPr lang="en-US" dirty="0" err="1"/>
              <a:t>Clery</a:t>
            </a:r>
            <a:r>
              <a:rPr lang="en-US" dirty="0"/>
              <a:t> Act as: any sexual act directed against another person, without consent of the victim, including instances where the victim is incapable of giving consent), dating violence, domestic violence, or stalking (as defined in the Violence Against Women Act as: engaging in a course of conduct directed at a specific person that would cause a reasonable person to: (1) Fear for the person’s individual safety or the safety of others; or (2) Suffer substantial emotional distress.).</a:t>
            </a:r>
          </a:p>
          <a:p>
            <a:endParaRPr lang="en-US" dirty="0"/>
          </a:p>
        </p:txBody>
      </p:sp>
    </p:spTree>
    <p:extLst>
      <p:ext uri="{BB962C8B-B14F-4D97-AF65-F5344CB8AC3E}">
        <p14:creationId xmlns:p14="http://schemas.microsoft.com/office/powerpoint/2010/main" val="7619390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6781800" cy="1168400"/>
          </a:xfrm>
        </p:spPr>
        <p:txBody>
          <a:bodyPr/>
          <a:lstStyle/>
          <a:p>
            <a:r>
              <a:rPr lang="en-US" dirty="0">
                <a:latin typeface="Times New Roman"/>
                <a:cs typeface="Times New Roman"/>
              </a:rPr>
              <a:t>Important Terms</a:t>
            </a:r>
          </a:p>
        </p:txBody>
      </p:sp>
      <p:sp>
        <p:nvSpPr>
          <p:cNvPr id="3" name="Content Placeholder 2"/>
          <p:cNvSpPr>
            <a:spLocks noGrp="1"/>
          </p:cNvSpPr>
          <p:nvPr>
            <p:ph idx="1"/>
          </p:nvPr>
        </p:nvSpPr>
        <p:spPr>
          <a:xfrm>
            <a:off x="723900" y="1587500"/>
            <a:ext cx="7645400" cy="4597400"/>
          </a:xfrm>
        </p:spPr>
        <p:txBody>
          <a:bodyPr>
            <a:normAutofit fontScale="85000" lnSpcReduction="20000"/>
          </a:bodyPr>
          <a:lstStyle/>
          <a:p>
            <a:r>
              <a:rPr lang="en-US" b="1" dirty="0"/>
              <a:t>Complainant</a:t>
            </a:r>
            <a:r>
              <a:rPr lang="en-US" dirty="0"/>
              <a:t> – An individual who is alleged to be the victim of conduct that could constitute sexual harassment. </a:t>
            </a:r>
          </a:p>
          <a:p>
            <a:r>
              <a:rPr lang="en-US" b="1" dirty="0"/>
              <a:t>Respondent</a:t>
            </a:r>
            <a:r>
              <a:rPr lang="en-US" dirty="0"/>
              <a:t> – An individual who has been reported to be the perpetrator of conduct that could constitute sexual harassment.</a:t>
            </a:r>
          </a:p>
          <a:p>
            <a:r>
              <a:rPr lang="en-US" b="1" dirty="0"/>
              <a:t>Title IX Coordinator</a:t>
            </a:r>
            <a:r>
              <a:rPr lang="en-US" dirty="0"/>
              <a:t> – The person who oversees the grievance process and coordinates communication between the school and the parties. </a:t>
            </a:r>
          </a:p>
          <a:p>
            <a:r>
              <a:rPr lang="en-US" b="1" dirty="0"/>
              <a:t>Investigator</a:t>
            </a:r>
            <a:r>
              <a:rPr lang="en-US" dirty="0"/>
              <a:t> – The person conducting the investigation into the allegations of sex discrimination and/or harassment. This person </a:t>
            </a:r>
            <a:r>
              <a:rPr lang="en-US" u="sng" dirty="0"/>
              <a:t>can</a:t>
            </a:r>
            <a:r>
              <a:rPr lang="en-US" dirty="0"/>
              <a:t> be the Title IX Coordinator. </a:t>
            </a:r>
          </a:p>
          <a:p>
            <a:r>
              <a:rPr lang="en-US" b="1" dirty="0"/>
              <a:t>Decision Maker</a:t>
            </a:r>
            <a:r>
              <a:rPr lang="en-US" dirty="0"/>
              <a:t> – The person who reviews all the information/evidence gathered by the investigator and decides whether or not the sex discrimination and/or harassment occurred. This person is not the Title IX Coordinator or the Investigator.</a:t>
            </a:r>
          </a:p>
          <a:p>
            <a:r>
              <a:rPr lang="en-US" b="1" dirty="0"/>
              <a:t>Appeals Decision Maker – </a:t>
            </a:r>
            <a:r>
              <a:rPr lang="en-US" dirty="0"/>
              <a:t>The</a:t>
            </a:r>
            <a:r>
              <a:rPr lang="en-US" b="1" dirty="0"/>
              <a:t> </a:t>
            </a:r>
            <a:r>
              <a:rPr lang="en-US" dirty="0"/>
              <a:t>person who makes the final determination in the event an appeal is filed. This person is not the Title IX Coordinator, the Investigator, or the original Decision Maker.</a:t>
            </a:r>
          </a:p>
          <a:p>
            <a:endParaRPr lang="en-US" dirty="0"/>
          </a:p>
        </p:txBody>
      </p:sp>
    </p:spTree>
    <p:extLst>
      <p:ext uri="{BB962C8B-B14F-4D97-AF65-F5344CB8AC3E}">
        <p14:creationId xmlns:p14="http://schemas.microsoft.com/office/powerpoint/2010/main" val="25512992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651" y="75587"/>
            <a:ext cx="8360942" cy="1414578"/>
          </a:xfrm>
        </p:spPr>
        <p:txBody>
          <a:bodyPr>
            <a:normAutofit/>
          </a:bodyPr>
          <a:lstStyle/>
          <a:p>
            <a:r>
              <a:rPr lang="en-US" dirty="0">
                <a:latin typeface="Times New Roman"/>
                <a:cs typeface="Times New Roman"/>
              </a:rPr>
              <a:t>Who can file a complaint?</a:t>
            </a:r>
          </a:p>
        </p:txBody>
      </p:sp>
      <p:sp>
        <p:nvSpPr>
          <p:cNvPr id="3" name="Content Placeholder 2"/>
          <p:cNvSpPr>
            <a:spLocks noGrp="1"/>
          </p:cNvSpPr>
          <p:nvPr>
            <p:ph idx="1"/>
          </p:nvPr>
        </p:nvSpPr>
        <p:spPr>
          <a:xfrm>
            <a:off x="892330" y="1741766"/>
            <a:ext cx="7543800" cy="4519334"/>
          </a:xfrm>
        </p:spPr>
        <p:txBody>
          <a:bodyPr>
            <a:normAutofit/>
          </a:bodyPr>
          <a:lstStyle/>
          <a:p>
            <a:r>
              <a:rPr lang="en-US" dirty="0"/>
              <a:t>Anyone. </a:t>
            </a:r>
          </a:p>
          <a:p>
            <a:pPr lvl="1"/>
            <a:r>
              <a:rPr lang="en-US" dirty="0"/>
              <a:t>There is </a:t>
            </a:r>
            <a:r>
              <a:rPr lang="en-US" u="sng" dirty="0"/>
              <a:t>no time limit </a:t>
            </a:r>
            <a:r>
              <a:rPr lang="en-US" dirty="0"/>
              <a:t>or statute of limitations on a complainant’s decision to file a formal complaint.</a:t>
            </a:r>
            <a:br>
              <a:rPr lang="en-US" dirty="0"/>
            </a:br>
            <a:endParaRPr lang="en-US" dirty="0"/>
          </a:p>
          <a:p>
            <a:r>
              <a:rPr lang="en-US" dirty="0"/>
              <a:t>Under the Final Rule, a school is found to have actual knowledge of sexual harassment when: the school’s Title IX Coordinator has received notice, when an official of the school has received notice, and when</a:t>
            </a:r>
            <a:r>
              <a:rPr lang="en-US" b="1" dirty="0"/>
              <a:t> </a:t>
            </a:r>
            <a:r>
              <a:rPr lang="en-US" b="1" u="sng" dirty="0"/>
              <a:t>any employee</a:t>
            </a:r>
            <a:r>
              <a:rPr lang="en-US" dirty="0"/>
              <a:t> of the school has notice of sexual harassment or an allegation thereof. </a:t>
            </a:r>
          </a:p>
          <a:p>
            <a:pPr lvl="1"/>
            <a:r>
              <a:rPr lang="en-US" dirty="0"/>
              <a:t>This is an important change. </a:t>
            </a:r>
          </a:p>
        </p:txBody>
      </p:sp>
    </p:spTree>
    <p:extLst>
      <p:ext uri="{BB962C8B-B14F-4D97-AF65-F5344CB8AC3E}">
        <p14:creationId xmlns:p14="http://schemas.microsoft.com/office/powerpoint/2010/main" val="15275782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6781800" cy="1159449"/>
          </a:xfrm>
        </p:spPr>
        <p:txBody>
          <a:bodyPr/>
          <a:lstStyle/>
          <a:p>
            <a:r>
              <a:rPr lang="en-US" dirty="0">
                <a:latin typeface="Times New Roman"/>
                <a:cs typeface="Times New Roman"/>
              </a:rPr>
              <a:t>Process</a:t>
            </a:r>
          </a:p>
        </p:txBody>
      </p:sp>
      <p:sp>
        <p:nvSpPr>
          <p:cNvPr id="3" name="Content Placeholder 2"/>
          <p:cNvSpPr>
            <a:spLocks noGrp="1"/>
          </p:cNvSpPr>
          <p:nvPr>
            <p:ph idx="1"/>
          </p:nvPr>
        </p:nvSpPr>
        <p:spPr>
          <a:xfrm>
            <a:off x="804352" y="2047538"/>
            <a:ext cx="7543800" cy="3886200"/>
          </a:xfrm>
        </p:spPr>
        <p:txBody>
          <a:bodyPr/>
          <a:lstStyle/>
          <a:p>
            <a:r>
              <a:rPr lang="en-US" dirty="0"/>
              <a:t>Schools must respond when sexual harassment occurs in the school’s education program or activity, against a person in the United States. Education program or activity includes locations, events, or circumstances over which the school exercised substantial control over both the respondent and the context in which the sexual harassment occurs. </a:t>
            </a:r>
          </a:p>
          <a:p>
            <a:endParaRPr lang="en-US" dirty="0"/>
          </a:p>
        </p:txBody>
      </p:sp>
    </p:spTree>
    <p:extLst>
      <p:ext uri="{BB962C8B-B14F-4D97-AF65-F5344CB8AC3E}">
        <p14:creationId xmlns:p14="http://schemas.microsoft.com/office/powerpoint/2010/main" val="29041109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6400" y="241300"/>
            <a:ext cx="6781800" cy="1206500"/>
          </a:xfrm>
        </p:spPr>
        <p:txBody>
          <a:bodyPr/>
          <a:lstStyle/>
          <a:p>
            <a:r>
              <a:rPr lang="en-US" dirty="0">
                <a:latin typeface="Times New Roman"/>
                <a:cs typeface="Times New Roman"/>
              </a:rPr>
              <a:t>Step One:</a:t>
            </a:r>
          </a:p>
        </p:txBody>
      </p:sp>
      <p:sp>
        <p:nvSpPr>
          <p:cNvPr id="3" name="Content Placeholder 2"/>
          <p:cNvSpPr>
            <a:spLocks noGrp="1"/>
          </p:cNvSpPr>
          <p:nvPr>
            <p:ph idx="1"/>
          </p:nvPr>
        </p:nvSpPr>
        <p:spPr>
          <a:xfrm>
            <a:off x="762000" y="1498600"/>
            <a:ext cx="7543800" cy="1295400"/>
          </a:xfrm>
        </p:spPr>
        <p:txBody>
          <a:bodyPr/>
          <a:lstStyle/>
          <a:p>
            <a:r>
              <a:rPr lang="en-US" dirty="0"/>
              <a:t>Inform the Title IX Coordinator</a:t>
            </a:r>
          </a:p>
        </p:txBody>
      </p:sp>
      <p:sp>
        <p:nvSpPr>
          <p:cNvPr id="4" name="Title 1"/>
          <p:cNvSpPr txBox="1">
            <a:spLocks/>
          </p:cNvSpPr>
          <p:nvPr/>
        </p:nvSpPr>
        <p:spPr>
          <a:xfrm>
            <a:off x="406400" y="2654300"/>
            <a:ext cx="6781800" cy="1206500"/>
          </a:xfrm>
          <a:prstGeom prst="rect">
            <a:avLst/>
          </a:prstGeom>
        </p:spPr>
        <p:txBody>
          <a:bodyPr vert="horz" lIns="91440" tIns="45720" rIns="91440" bIns="45720" rtlCol="0" anchor="b" anchorCtr="0">
            <a:normAutofit/>
          </a:bodyPr>
          <a:lst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a:latin typeface="Times New Roman"/>
                <a:cs typeface="Times New Roman"/>
              </a:rPr>
              <a:t>Step Two:</a:t>
            </a:r>
          </a:p>
        </p:txBody>
      </p:sp>
      <p:sp>
        <p:nvSpPr>
          <p:cNvPr id="5" name="Content Placeholder 2"/>
          <p:cNvSpPr txBox="1">
            <a:spLocks/>
          </p:cNvSpPr>
          <p:nvPr/>
        </p:nvSpPr>
        <p:spPr>
          <a:xfrm>
            <a:off x="914400" y="4165600"/>
            <a:ext cx="7543800" cy="1295400"/>
          </a:xfrm>
          <a:prstGeom prst="rect">
            <a:avLst/>
          </a:prstGeom>
        </p:spPr>
        <p:txBody>
          <a:bodyPr vert="horz" lIns="91440" tIns="45720" rIns="91440" bIns="45720" rtlCol="0" anchor="ctr" anchorCtr="0">
            <a:normAutofit/>
          </a:bodyPr>
          <a:lst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a:lstStyle>
          <a:p>
            <a:r>
              <a:rPr lang="en-US" dirty="0"/>
              <a:t>Determine whether Supportive Measures are appropriate </a:t>
            </a:r>
          </a:p>
        </p:txBody>
      </p:sp>
    </p:spTree>
    <p:extLst>
      <p:ext uri="{BB962C8B-B14F-4D97-AF65-F5344CB8AC3E}">
        <p14:creationId xmlns:p14="http://schemas.microsoft.com/office/powerpoint/2010/main" val="21491476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800" y="25400"/>
            <a:ext cx="6781800" cy="1181100"/>
          </a:xfrm>
        </p:spPr>
        <p:txBody>
          <a:bodyPr/>
          <a:lstStyle/>
          <a:p>
            <a:r>
              <a:rPr lang="en-US" dirty="0">
                <a:latin typeface="Times New Roman"/>
                <a:cs typeface="Times New Roman"/>
              </a:rPr>
              <a:t>Supportive Measures</a:t>
            </a:r>
          </a:p>
        </p:txBody>
      </p:sp>
      <p:sp>
        <p:nvSpPr>
          <p:cNvPr id="3" name="Content Placeholder 2"/>
          <p:cNvSpPr>
            <a:spLocks noGrp="1"/>
          </p:cNvSpPr>
          <p:nvPr>
            <p:ph idx="1"/>
          </p:nvPr>
        </p:nvSpPr>
        <p:spPr>
          <a:xfrm>
            <a:off x="762000" y="1574800"/>
            <a:ext cx="8026400" cy="4851400"/>
          </a:xfrm>
        </p:spPr>
        <p:txBody>
          <a:bodyPr>
            <a:normAutofit lnSpcReduction="10000"/>
          </a:bodyPr>
          <a:lstStyle/>
          <a:p>
            <a:r>
              <a:rPr lang="en-US" dirty="0"/>
              <a:t>Supportive measures are individualized services reasonably available that are non-punitive, non-disciplinary, and not unreasonably burdensome to the other party while designed to ensure equal educational access, protect safety, or deter sexual harassment.</a:t>
            </a:r>
          </a:p>
          <a:p>
            <a:endParaRPr lang="en-US" dirty="0"/>
          </a:p>
          <a:p>
            <a:r>
              <a:rPr lang="en-US" dirty="0"/>
              <a:t>The Title IX Coordinator must promptly contact the complainant to discuss the availability of supportive measures, consider the complainant’s wishes with respect to supportive measures, inform the complainant of the availability of supportive measures with or without the filing of a formal complaint, and explain to the complainant the process for filing a formal complaint.</a:t>
            </a:r>
            <a:br>
              <a:rPr lang="en-US" dirty="0"/>
            </a:br>
            <a:endParaRPr lang="en-US" dirty="0"/>
          </a:p>
          <a:p>
            <a:endParaRPr lang="en-US" dirty="0"/>
          </a:p>
        </p:txBody>
      </p:sp>
    </p:spTree>
    <p:extLst>
      <p:ext uri="{BB962C8B-B14F-4D97-AF65-F5344CB8AC3E}">
        <p14:creationId xmlns:p14="http://schemas.microsoft.com/office/powerpoint/2010/main" val="3418783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939800"/>
            <a:ext cx="7543800" cy="5422900"/>
          </a:xfrm>
        </p:spPr>
        <p:txBody>
          <a:bodyPr>
            <a:normAutofit fontScale="77500" lnSpcReduction="20000"/>
          </a:bodyPr>
          <a:lstStyle/>
          <a:p>
            <a:endParaRPr lang="en-US" dirty="0"/>
          </a:p>
          <a:p>
            <a:endParaRPr lang="en-US" dirty="0"/>
          </a:p>
          <a:p>
            <a:r>
              <a:rPr lang="en-US" dirty="0"/>
              <a:t>Written notice must be sent to the parties within three  business days of the filing of a formal complaint. </a:t>
            </a:r>
          </a:p>
          <a:p>
            <a:endParaRPr lang="en-US" dirty="0"/>
          </a:p>
          <a:p>
            <a:r>
              <a:rPr lang="en-US" dirty="0"/>
              <a:t>The notice will include:</a:t>
            </a:r>
          </a:p>
          <a:p>
            <a:pPr lvl="1"/>
            <a:r>
              <a:rPr lang="en-US" dirty="0"/>
              <a:t>key details of the alleged sexual harassment incident</a:t>
            </a:r>
          </a:p>
          <a:p>
            <a:pPr lvl="1"/>
            <a:r>
              <a:rPr lang="en-US" dirty="0"/>
              <a:t>who was involved</a:t>
            </a:r>
          </a:p>
          <a:p>
            <a:pPr lvl="1"/>
            <a:r>
              <a:rPr lang="en-US" dirty="0"/>
              <a:t>when and where the alleged incident occurred</a:t>
            </a:r>
          </a:p>
          <a:p>
            <a:pPr lvl="1"/>
            <a:r>
              <a:rPr lang="en-US" dirty="0"/>
              <a:t>the alleged misconduct that constitutes sexual harassment</a:t>
            </a:r>
          </a:p>
          <a:p>
            <a:pPr lvl="1"/>
            <a:r>
              <a:rPr lang="en-US" dirty="0"/>
              <a:t>any known possible violation of the code of conduct </a:t>
            </a:r>
          </a:p>
          <a:p>
            <a:pPr lvl="1"/>
            <a:r>
              <a:rPr lang="en-US" dirty="0"/>
              <a:t>potential consequences </a:t>
            </a:r>
          </a:p>
          <a:p>
            <a:pPr lvl="1"/>
            <a:r>
              <a:rPr lang="en-US" dirty="0"/>
              <a:t>a copy of the school’s grievance process  </a:t>
            </a:r>
          </a:p>
          <a:p>
            <a:pPr lvl="1"/>
            <a:endParaRPr lang="en-US" dirty="0"/>
          </a:p>
          <a:p>
            <a:pPr marL="320040" lvl="1" indent="0">
              <a:buNone/>
            </a:pPr>
            <a:endParaRPr lang="en-US" dirty="0"/>
          </a:p>
          <a:p>
            <a:r>
              <a:rPr lang="en-US" dirty="0"/>
              <a:t>Interviews with a respondent may not occur until this notice has been provided and the respondent is provided reasonable time to prepare before an initial interview. </a:t>
            </a:r>
          </a:p>
          <a:p>
            <a:pPr marL="0" indent="0">
              <a:buNone/>
            </a:pPr>
            <a:r>
              <a:rPr lang="en-US" dirty="0"/>
              <a:t> </a:t>
            </a:r>
          </a:p>
        </p:txBody>
      </p:sp>
      <p:sp>
        <p:nvSpPr>
          <p:cNvPr id="4" name="Title 1"/>
          <p:cNvSpPr txBox="1">
            <a:spLocks noGrp="1"/>
          </p:cNvSpPr>
          <p:nvPr>
            <p:ph type="title"/>
          </p:nvPr>
        </p:nvSpPr>
        <p:spPr>
          <a:xfrm>
            <a:off x="317500" y="177800"/>
            <a:ext cx="6781800" cy="939800"/>
          </a:xfrm>
          <a:prstGeom prst="rect">
            <a:avLst/>
          </a:prstGeom>
        </p:spPr>
        <p:txBody>
          <a:bodyPr vert="horz" lIns="91440" tIns="45720" rIns="91440" bIns="45720" rtlCol="0" anchor="b" anchorCtr="0">
            <a:normAutofit/>
          </a:bodyPr>
          <a:lst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a:latin typeface="Times New Roman"/>
                <a:cs typeface="Times New Roman"/>
              </a:rPr>
              <a:t>Step Three:</a:t>
            </a:r>
          </a:p>
        </p:txBody>
      </p:sp>
      <p:sp>
        <p:nvSpPr>
          <p:cNvPr id="5" name="TextBox 4"/>
          <p:cNvSpPr txBox="1"/>
          <p:nvPr/>
        </p:nvSpPr>
        <p:spPr>
          <a:xfrm>
            <a:off x="431800" y="1117600"/>
            <a:ext cx="4800600" cy="353943"/>
          </a:xfrm>
          <a:prstGeom prst="rect">
            <a:avLst/>
          </a:prstGeom>
          <a:noFill/>
        </p:spPr>
        <p:txBody>
          <a:bodyPr wrap="square" rtlCol="0">
            <a:spAutoFit/>
          </a:bodyPr>
          <a:lstStyle/>
          <a:p>
            <a:pPr lvl="0">
              <a:spcBef>
                <a:spcPct val="20000"/>
              </a:spcBef>
              <a:buClr>
                <a:srgbClr val="FDA023"/>
              </a:buClr>
            </a:pPr>
            <a:r>
              <a:rPr lang="en-US" sz="1700" dirty="0">
                <a:solidFill>
                  <a:srgbClr val="465E9C"/>
                </a:solidFill>
              </a:rPr>
              <a:t>Send out first notices</a:t>
            </a:r>
          </a:p>
        </p:txBody>
      </p:sp>
    </p:spTree>
    <p:extLst>
      <p:ext uri="{BB962C8B-B14F-4D97-AF65-F5344CB8AC3E}">
        <p14:creationId xmlns:p14="http://schemas.microsoft.com/office/powerpoint/2010/main" val="360913704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Newsprint.thmx</Template>
  <TotalTime>620</TotalTime>
  <Words>1884</Words>
  <Application>Microsoft Macintosh PowerPoint</Application>
  <PresentationFormat>On-screen Show (4:3)</PresentationFormat>
  <Paragraphs>120</Paragraphs>
  <Slides>19</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Impact</vt:lpstr>
      <vt:lpstr>Times New Roman</vt:lpstr>
      <vt:lpstr>NewsPrint</vt:lpstr>
      <vt:lpstr>Title IX</vt:lpstr>
      <vt:lpstr>Background </vt:lpstr>
      <vt:lpstr>New Definition of Sexual Harassment</vt:lpstr>
      <vt:lpstr>Important Terms</vt:lpstr>
      <vt:lpstr>Who can file a complaint?</vt:lpstr>
      <vt:lpstr>Process</vt:lpstr>
      <vt:lpstr>Step One:</vt:lpstr>
      <vt:lpstr>Supportive Measures</vt:lpstr>
      <vt:lpstr>Step Three: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Appeals</vt:lpstr>
      <vt:lpstr>PowerPoint Presentation</vt:lpstr>
      <vt:lpstr>Remedies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IX</dc:title>
  <dc:creator>Kimberly Roche</dc:creator>
  <cp:lastModifiedBy>kimberly duperelawoffices.info</cp:lastModifiedBy>
  <cp:revision>17</cp:revision>
  <dcterms:created xsi:type="dcterms:W3CDTF">2020-07-10T13:02:36Z</dcterms:created>
  <dcterms:modified xsi:type="dcterms:W3CDTF">2022-11-02T13:55:44Z</dcterms:modified>
</cp:coreProperties>
</file>